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8" r:id="rId2"/>
    <p:sldId id="264" r:id="rId3"/>
    <p:sldId id="266" r:id="rId4"/>
    <p:sldId id="267" r:id="rId5"/>
    <p:sldId id="268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C980"/>
    <a:srgbClr val="624157"/>
    <a:srgbClr val="2B3852"/>
    <a:srgbClr val="FBEFAB"/>
    <a:srgbClr val="4DBA4D"/>
    <a:srgbClr val="476543"/>
    <a:srgbClr val="6A1C1A"/>
    <a:srgbClr val="B5AB75"/>
    <a:srgbClr val="474936"/>
    <a:srgbClr val="931F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436" autoAdjust="0"/>
    <p:restoredTop sz="89900" autoAdjust="0"/>
  </p:normalViewPr>
  <p:slideViewPr>
    <p:cSldViewPr snapToGrid="0" snapToObjects="1">
      <p:cViewPr varScale="1">
        <p:scale>
          <a:sx n="141" d="100"/>
          <a:sy n="141" d="100"/>
        </p:scale>
        <p:origin x="2352" y="4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65BF89-ABF2-1F42-A81A-A9CB699819DB}" type="datetimeFigureOut">
              <a:rPr lang="da-DK" smtClean="0"/>
              <a:t>24/01/2018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B900D6-6C71-EA4C-AB22-48028FFB28AF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306232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69BD4-DF26-4744-8157-74A7DEF4B3BE}" type="datetimeFigureOut">
              <a:rPr lang="en-US" smtClean="0"/>
              <a:t>1/24/18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425E6-EEE5-904F-A752-1F80A439FC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6332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69BD4-DF26-4744-8157-74A7DEF4B3BE}" type="datetimeFigureOut">
              <a:rPr lang="en-US" smtClean="0"/>
              <a:t>1/24/18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425E6-EEE5-904F-A752-1F80A439FC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3055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69BD4-DF26-4744-8157-74A7DEF4B3BE}" type="datetimeFigureOut">
              <a:rPr lang="en-US" smtClean="0"/>
              <a:t>1/24/18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425E6-EEE5-904F-A752-1F80A439FC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034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69BD4-DF26-4744-8157-74A7DEF4B3BE}" type="datetimeFigureOut">
              <a:rPr lang="en-US" smtClean="0"/>
              <a:t>1/24/18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425E6-EEE5-904F-A752-1F80A439FC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407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69BD4-DF26-4744-8157-74A7DEF4B3BE}" type="datetimeFigureOut">
              <a:rPr lang="en-US" smtClean="0"/>
              <a:t>1/24/18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425E6-EEE5-904F-A752-1F80A439FC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984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69BD4-DF26-4744-8157-74A7DEF4B3BE}" type="datetimeFigureOut">
              <a:rPr lang="en-US" smtClean="0"/>
              <a:t>1/24/18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425E6-EEE5-904F-A752-1F80A439FC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7968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69BD4-DF26-4744-8157-74A7DEF4B3BE}" type="datetimeFigureOut">
              <a:rPr lang="en-US" smtClean="0"/>
              <a:t>1/24/18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425E6-EEE5-904F-A752-1F80A439FC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029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69BD4-DF26-4744-8157-74A7DEF4B3BE}" type="datetimeFigureOut">
              <a:rPr lang="en-US" smtClean="0"/>
              <a:t>1/24/18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425E6-EEE5-904F-A752-1F80A439FC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0360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69BD4-DF26-4744-8157-74A7DEF4B3BE}" type="datetimeFigureOut">
              <a:rPr lang="en-US" smtClean="0"/>
              <a:t>1/24/18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425E6-EEE5-904F-A752-1F80A439FC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577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69BD4-DF26-4744-8157-74A7DEF4B3BE}" type="datetimeFigureOut">
              <a:rPr lang="en-US" smtClean="0"/>
              <a:t>1/24/18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425E6-EEE5-904F-A752-1F80A439FC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184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69BD4-DF26-4744-8157-74A7DEF4B3BE}" type="datetimeFigureOut">
              <a:rPr lang="en-US" smtClean="0"/>
              <a:t>1/24/18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425E6-EEE5-904F-A752-1F80A439FC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4883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A69BD4-DF26-4744-8157-74A7DEF4B3BE}" type="datetimeFigureOut">
              <a:rPr lang="en-US" smtClean="0"/>
              <a:t>1/24/18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B425E6-EEE5-904F-A752-1F80A439FC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379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el 3"/>
          <p:cNvSpPr txBox="1">
            <a:spLocks/>
          </p:cNvSpPr>
          <p:nvPr/>
        </p:nvSpPr>
        <p:spPr>
          <a:xfrm>
            <a:off x="457200" y="13735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a-DK" dirty="0">
                <a:cs typeface="Skia"/>
              </a:rPr>
              <a:t>Figurfarver</a:t>
            </a:r>
          </a:p>
        </p:txBody>
      </p:sp>
      <p:sp>
        <p:nvSpPr>
          <p:cNvPr id="19" name="Afrundet rektangel 18"/>
          <p:cNvSpPr/>
          <p:nvPr/>
        </p:nvSpPr>
        <p:spPr>
          <a:xfrm>
            <a:off x="29572" y="1331835"/>
            <a:ext cx="2160000" cy="1032715"/>
          </a:xfrm>
          <a:prstGeom prst="roundRect">
            <a:avLst/>
          </a:prstGeom>
          <a:solidFill>
            <a:srgbClr val="B5AA75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800" b="0" i="0" u="none" strike="noStrike" kern="0" cap="none" spc="0" normalizeH="0" baseline="0" noProof="0" dirty="0">
                <a:ln>
                  <a:noFill/>
                </a:ln>
                <a:solidFill>
                  <a:srgbClr val="FBF0BB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181 170 117</a:t>
            </a:r>
          </a:p>
        </p:txBody>
      </p:sp>
      <p:sp>
        <p:nvSpPr>
          <p:cNvPr id="20" name="Afrundet rektangel 19"/>
          <p:cNvSpPr/>
          <p:nvPr/>
        </p:nvSpPr>
        <p:spPr>
          <a:xfrm>
            <a:off x="29572" y="2497247"/>
            <a:ext cx="2160000" cy="1032715"/>
          </a:xfrm>
          <a:prstGeom prst="roundRect">
            <a:avLst/>
          </a:prstGeom>
          <a:solidFill>
            <a:srgbClr val="5C858E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800" b="0" i="0" u="none" strike="noStrike" kern="0" cap="none" spc="0" normalizeH="0" baseline="0" noProof="0" dirty="0">
                <a:ln>
                  <a:noFill/>
                </a:ln>
                <a:solidFill>
                  <a:srgbClr val="FBF0BB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92 133 142</a:t>
            </a:r>
          </a:p>
        </p:txBody>
      </p:sp>
      <p:sp>
        <p:nvSpPr>
          <p:cNvPr id="21" name="Afrundet rektangel 20"/>
          <p:cNvSpPr/>
          <p:nvPr/>
        </p:nvSpPr>
        <p:spPr>
          <a:xfrm>
            <a:off x="29572" y="3662663"/>
            <a:ext cx="2160000" cy="1032715"/>
          </a:xfrm>
          <a:prstGeom prst="roundRect">
            <a:avLst/>
          </a:prstGeom>
          <a:solidFill>
            <a:srgbClr val="29343F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800" b="0" i="0" u="none" strike="noStrike" kern="0" cap="none" spc="0" normalizeH="0" baseline="0" noProof="0" dirty="0">
                <a:ln>
                  <a:noFill/>
                </a:ln>
                <a:solidFill>
                  <a:srgbClr val="FBF0BB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41 52 63</a:t>
            </a:r>
          </a:p>
        </p:txBody>
      </p:sp>
      <p:sp>
        <p:nvSpPr>
          <p:cNvPr id="22" name="Afrundet rektangel 21"/>
          <p:cNvSpPr/>
          <p:nvPr/>
        </p:nvSpPr>
        <p:spPr>
          <a:xfrm>
            <a:off x="29572" y="4813133"/>
            <a:ext cx="2160000" cy="1032715"/>
          </a:xfrm>
          <a:prstGeom prst="roundRect">
            <a:avLst/>
          </a:prstGeom>
          <a:solidFill>
            <a:srgbClr val="476543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800" b="0" i="0" u="none" strike="noStrike" kern="0" cap="none" spc="0" normalizeH="0" baseline="0" noProof="0" dirty="0">
                <a:ln>
                  <a:noFill/>
                </a:ln>
                <a:solidFill>
                  <a:srgbClr val="FBF0BB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71 101 67</a:t>
            </a:r>
          </a:p>
        </p:txBody>
      </p:sp>
      <p:sp>
        <p:nvSpPr>
          <p:cNvPr id="23" name="Afrundet rektangel 22"/>
          <p:cNvSpPr/>
          <p:nvPr/>
        </p:nvSpPr>
        <p:spPr>
          <a:xfrm>
            <a:off x="2363841" y="1331835"/>
            <a:ext cx="2160000" cy="1032715"/>
          </a:xfrm>
          <a:prstGeom prst="roundRect">
            <a:avLst/>
          </a:prstGeom>
          <a:solidFill>
            <a:srgbClr val="6B6122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800" b="0" i="0" u="none" strike="noStrike" kern="0" cap="none" spc="0" normalizeH="0" baseline="0" noProof="0" dirty="0">
                <a:ln>
                  <a:noFill/>
                </a:ln>
                <a:solidFill>
                  <a:srgbClr val="FBF0BB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107 97 34</a:t>
            </a:r>
          </a:p>
        </p:txBody>
      </p:sp>
      <p:sp>
        <p:nvSpPr>
          <p:cNvPr id="24" name="Afrundet rektangel 23"/>
          <p:cNvSpPr/>
          <p:nvPr/>
        </p:nvSpPr>
        <p:spPr>
          <a:xfrm>
            <a:off x="2363841" y="2497247"/>
            <a:ext cx="2160000" cy="1032715"/>
          </a:xfrm>
          <a:prstGeom prst="roundRect">
            <a:avLst/>
          </a:prstGeom>
          <a:solidFill>
            <a:srgbClr val="4A5563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800" b="0" i="0" u="none" strike="noStrike" kern="0" cap="none" spc="0" normalizeH="0" baseline="0" noProof="0" dirty="0">
                <a:ln>
                  <a:noFill/>
                </a:ln>
                <a:solidFill>
                  <a:srgbClr val="FBF0BB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74 85 99</a:t>
            </a:r>
          </a:p>
        </p:txBody>
      </p:sp>
      <p:sp>
        <p:nvSpPr>
          <p:cNvPr id="25" name="Afrundet rektangel 24"/>
          <p:cNvSpPr/>
          <p:nvPr/>
        </p:nvSpPr>
        <p:spPr>
          <a:xfrm>
            <a:off x="2363841" y="3662663"/>
            <a:ext cx="2160000" cy="1032715"/>
          </a:xfrm>
          <a:prstGeom prst="roundRect">
            <a:avLst/>
          </a:prstGeom>
          <a:solidFill>
            <a:srgbClr val="624157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800" b="0" i="0" u="none" strike="noStrike" kern="0" cap="none" spc="0" normalizeH="0" baseline="0" noProof="0" dirty="0">
                <a:ln>
                  <a:noFill/>
                </a:ln>
                <a:solidFill>
                  <a:srgbClr val="FBF0BB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98 65 87</a:t>
            </a:r>
          </a:p>
        </p:txBody>
      </p:sp>
      <p:sp>
        <p:nvSpPr>
          <p:cNvPr id="26" name="Afrundet rektangel 25"/>
          <p:cNvSpPr/>
          <p:nvPr/>
        </p:nvSpPr>
        <p:spPr>
          <a:xfrm>
            <a:off x="2363841" y="4813133"/>
            <a:ext cx="2160000" cy="1032715"/>
          </a:xfrm>
          <a:prstGeom prst="roundRect">
            <a:avLst/>
          </a:prstGeom>
          <a:solidFill>
            <a:srgbClr val="6A1C1A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800" b="0" i="0" u="none" strike="noStrike" kern="0" cap="none" spc="0" normalizeH="0" baseline="0" noProof="0" dirty="0">
                <a:ln>
                  <a:noFill/>
                </a:ln>
                <a:solidFill>
                  <a:srgbClr val="FBF0BB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106 28 26</a:t>
            </a:r>
          </a:p>
        </p:txBody>
      </p:sp>
      <p:sp>
        <p:nvSpPr>
          <p:cNvPr id="27" name="Afrundet rektangel 26"/>
          <p:cNvSpPr/>
          <p:nvPr/>
        </p:nvSpPr>
        <p:spPr>
          <a:xfrm>
            <a:off x="4663786" y="1331835"/>
            <a:ext cx="2160000" cy="1032715"/>
          </a:xfrm>
          <a:prstGeom prst="roundRect">
            <a:avLst/>
          </a:prstGeom>
          <a:solidFill>
            <a:srgbClr val="484B37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800" b="0" i="0" u="none" strike="noStrike" kern="0" cap="none" spc="0" normalizeH="0" baseline="0" noProof="0" dirty="0">
                <a:ln>
                  <a:noFill/>
                </a:ln>
                <a:solidFill>
                  <a:srgbClr val="FBF0BB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72 77 55</a:t>
            </a:r>
          </a:p>
        </p:txBody>
      </p:sp>
      <p:sp>
        <p:nvSpPr>
          <p:cNvPr id="28" name="Afrundet rektangel 27"/>
          <p:cNvSpPr/>
          <p:nvPr/>
        </p:nvSpPr>
        <p:spPr>
          <a:xfrm>
            <a:off x="4663786" y="2497247"/>
            <a:ext cx="2160000" cy="1032715"/>
          </a:xfrm>
          <a:prstGeom prst="roundRect">
            <a:avLst/>
          </a:prstGeom>
          <a:solidFill>
            <a:srgbClr val="546F8F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800" b="0" i="0" u="none" strike="noStrike" kern="0" cap="none" spc="0" normalizeH="0" baseline="0" noProof="0" dirty="0">
                <a:ln>
                  <a:noFill/>
                </a:ln>
                <a:solidFill>
                  <a:srgbClr val="FBF0BB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84 111 143</a:t>
            </a:r>
          </a:p>
        </p:txBody>
      </p:sp>
      <p:sp>
        <p:nvSpPr>
          <p:cNvPr id="29" name="Afrundet rektangel 28"/>
          <p:cNvSpPr/>
          <p:nvPr/>
        </p:nvSpPr>
        <p:spPr>
          <a:xfrm>
            <a:off x="4663786" y="3662663"/>
            <a:ext cx="2160000" cy="1032715"/>
          </a:xfrm>
          <a:prstGeom prst="roundRect">
            <a:avLst/>
          </a:prstGeom>
          <a:solidFill>
            <a:srgbClr val="D4C980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800" b="0" i="0" u="none" strike="noStrike" kern="0" cap="none" spc="0" normalizeH="0" baseline="0" noProof="0" dirty="0">
                <a:ln>
                  <a:noFill/>
                </a:ln>
                <a:solidFill>
                  <a:srgbClr val="484B37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212 201 128</a:t>
            </a:r>
          </a:p>
        </p:txBody>
      </p:sp>
      <p:sp>
        <p:nvSpPr>
          <p:cNvPr id="30" name="Afrundet rektangel 29"/>
          <p:cNvSpPr/>
          <p:nvPr/>
        </p:nvSpPr>
        <p:spPr>
          <a:xfrm>
            <a:off x="4663786" y="4813133"/>
            <a:ext cx="2160000" cy="1032715"/>
          </a:xfrm>
          <a:prstGeom prst="roundRect">
            <a:avLst/>
          </a:prstGeom>
          <a:solidFill>
            <a:srgbClr val="931F0E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800" b="0" i="0" u="none" strike="noStrike" kern="0" cap="none" spc="0" normalizeH="0" baseline="0" noProof="0" dirty="0">
                <a:ln>
                  <a:noFill/>
                </a:ln>
                <a:solidFill>
                  <a:srgbClr val="FBF0BB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147 31 14</a:t>
            </a:r>
          </a:p>
        </p:txBody>
      </p:sp>
      <p:sp>
        <p:nvSpPr>
          <p:cNvPr id="31" name="Afrundet rektangel 30"/>
          <p:cNvSpPr/>
          <p:nvPr/>
        </p:nvSpPr>
        <p:spPr>
          <a:xfrm>
            <a:off x="6946567" y="1331835"/>
            <a:ext cx="2160000" cy="1032715"/>
          </a:xfrm>
          <a:prstGeom prst="roundRect">
            <a:avLst/>
          </a:prstGeom>
          <a:solidFill>
            <a:srgbClr val="4E534E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800" b="0" i="0" u="none" strike="noStrike" kern="0" cap="none" spc="0" normalizeH="0" baseline="0" noProof="0" dirty="0">
                <a:ln>
                  <a:noFill/>
                </a:ln>
                <a:solidFill>
                  <a:srgbClr val="FBF0BB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78 83 78</a:t>
            </a:r>
          </a:p>
        </p:txBody>
      </p:sp>
      <p:sp>
        <p:nvSpPr>
          <p:cNvPr id="32" name="Afrundet rektangel 31"/>
          <p:cNvSpPr/>
          <p:nvPr/>
        </p:nvSpPr>
        <p:spPr>
          <a:xfrm>
            <a:off x="6946567" y="2497247"/>
            <a:ext cx="2160000" cy="1032715"/>
          </a:xfrm>
          <a:prstGeom prst="roundRect">
            <a:avLst/>
          </a:prstGeom>
          <a:solidFill>
            <a:srgbClr val="2B3852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800" b="0" i="0" u="none" strike="noStrike" kern="0" cap="none" spc="0" normalizeH="0" baseline="0" noProof="0" dirty="0">
                <a:ln>
                  <a:noFill/>
                </a:ln>
                <a:solidFill>
                  <a:srgbClr val="FBF0BB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43 56 82</a:t>
            </a:r>
          </a:p>
        </p:txBody>
      </p:sp>
      <p:sp>
        <p:nvSpPr>
          <p:cNvPr id="33" name="Afrundet rektangel 32"/>
          <p:cNvSpPr/>
          <p:nvPr/>
        </p:nvSpPr>
        <p:spPr>
          <a:xfrm>
            <a:off x="6946567" y="3662663"/>
            <a:ext cx="2160000" cy="1032715"/>
          </a:xfrm>
          <a:prstGeom prst="roundRect">
            <a:avLst/>
          </a:prstGeom>
          <a:solidFill>
            <a:srgbClr val="7F786A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800" b="0" i="0" u="none" strike="noStrike" kern="0" cap="none" spc="0" normalizeH="0" baseline="0" noProof="0" dirty="0">
                <a:ln>
                  <a:noFill/>
                </a:ln>
                <a:solidFill>
                  <a:srgbClr val="FBF0BB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127 120 106</a:t>
            </a:r>
          </a:p>
        </p:txBody>
      </p:sp>
    </p:spTree>
    <p:extLst>
      <p:ext uri="{BB962C8B-B14F-4D97-AF65-F5344CB8AC3E}">
        <p14:creationId xmlns:p14="http://schemas.microsoft.com/office/powerpoint/2010/main" val="19482905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5-11-13 at 14.18.5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599" y="707310"/>
            <a:ext cx="5991313" cy="5115507"/>
          </a:xfrm>
          <a:prstGeom prst="rect">
            <a:avLst/>
          </a:prstGeom>
        </p:spPr>
      </p:pic>
      <p:sp>
        <p:nvSpPr>
          <p:cNvPr id="4" name="Line Callout 1 3"/>
          <p:cNvSpPr/>
          <p:nvPr/>
        </p:nvSpPr>
        <p:spPr>
          <a:xfrm>
            <a:off x="1195415" y="2432182"/>
            <a:ext cx="1485210" cy="710283"/>
          </a:xfrm>
          <a:prstGeom prst="borderCallout1">
            <a:avLst>
              <a:gd name="adj1" fmla="val -15536"/>
              <a:gd name="adj2" fmla="val 83696"/>
              <a:gd name="adj3" fmla="val -73430"/>
              <a:gd name="adj4" fmla="val 111667"/>
            </a:avLst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1200" b="1"/>
              <a:t>1A: </a:t>
            </a:r>
            <a:r>
              <a:rPr lang="en-US" sz="1200"/>
              <a:t>CPR-numre kan indtastes manuelt i tabellen</a:t>
            </a:r>
          </a:p>
        </p:txBody>
      </p:sp>
      <p:sp>
        <p:nvSpPr>
          <p:cNvPr id="61" name="Line Callout 1 60"/>
          <p:cNvSpPr/>
          <p:nvPr/>
        </p:nvSpPr>
        <p:spPr>
          <a:xfrm>
            <a:off x="1195415" y="4390920"/>
            <a:ext cx="2085389" cy="1054741"/>
          </a:xfrm>
          <a:prstGeom prst="borderCallout1">
            <a:avLst>
              <a:gd name="adj1" fmla="val -15536"/>
              <a:gd name="adj2" fmla="val 83696"/>
              <a:gd name="adj3" fmla="val -39660"/>
              <a:gd name="adj4" fmla="val 89386"/>
            </a:avLst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1200" b="1" dirty="0"/>
              <a:t>1B:</a:t>
            </a:r>
            <a:r>
              <a:rPr lang="en-US" sz="1200" dirty="0"/>
              <a:t> Man </a:t>
            </a:r>
            <a:r>
              <a:rPr lang="en-US" sz="1200" dirty="0" err="1"/>
              <a:t>kan</a:t>
            </a:r>
            <a:r>
              <a:rPr lang="en-US" sz="1200" dirty="0"/>
              <a:t> </a:t>
            </a:r>
            <a:r>
              <a:rPr lang="en-US" sz="1200" dirty="0" err="1"/>
              <a:t>også</a:t>
            </a:r>
            <a:r>
              <a:rPr lang="en-US" sz="1200" dirty="0"/>
              <a:t> </a:t>
            </a:r>
            <a:r>
              <a:rPr lang="en-US" sz="1200" dirty="0" err="1"/>
              <a:t>vælge</a:t>
            </a:r>
            <a:r>
              <a:rPr lang="en-US" sz="1200" dirty="0"/>
              <a:t> at </a:t>
            </a:r>
            <a:r>
              <a:rPr lang="en-US" sz="1200" dirty="0" err="1"/>
              <a:t>bruge</a:t>
            </a:r>
            <a:r>
              <a:rPr lang="en-US" sz="1200" dirty="0"/>
              <a:t> en </a:t>
            </a:r>
            <a:r>
              <a:rPr lang="en-US" sz="1200" dirty="0" err="1"/>
              <a:t>tekstfil</a:t>
            </a:r>
            <a:r>
              <a:rPr lang="en-US" sz="1200" dirty="0"/>
              <a:t>, </a:t>
            </a:r>
            <a:r>
              <a:rPr lang="en-US" sz="1200" dirty="0" err="1"/>
              <a:t>hvis</a:t>
            </a:r>
            <a:r>
              <a:rPr lang="en-US" sz="1200" dirty="0"/>
              <a:t> man </a:t>
            </a:r>
            <a:r>
              <a:rPr lang="en-US" sz="1200" dirty="0" err="1"/>
              <a:t>har</a:t>
            </a:r>
            <a:r>
              <a:rPr lang="en-US" sz="1200" dirty="0"/>
              <a:t> mange CPR-</a:t>
            </a:r>
            <a:r>
              <a:rPr lang="en-US" sz="1200" dirty="0" err="1"/>
              <a:t>numre</a:t>
            </a:r>
            <a:r>
              <a:rPr lang="en-US" sz="1200" dirty="0"/>
              <a:t> </a:t>
            </a:r>
            <a:r>
              <a:rPr lang="en-US" sz="1200" dirty="0" err="1"/>
              <a:t>eller</a:t>
            </a:r>
            <a:r>
              <a:rPr lang="en-US" sz="1200" dirty="0"/>
              <a:t> </a:t>
            </a:r>
            <a:r>
              <a:rPr lang="en-US" sz="1200" dirty="0" err="1"/>
              <a:t>har</a:t>
            </a:r>
            <a:r>
              <a:rPr lang="en-US" sz="1200" dirty="0"/>
              <a:t> </a:t>
            </a:r>
            <a:r>
              <a:rPr lang="en-US" sz="1200" dirty="0" err="1"/>
              <a:t>navngivne</a:t>
            </a:r>
            <a:r>
              <a:rPr lang="en-US" sz="1200" dirty="0"/>
              <a:t> </a:t>
            </a:r>
            <a:r>
              <a:rPr lang="en-US" sz="1200" dirty="0" err="1"/>
              <a:t>lister</a:t>
            </a:r>
            <a:r>
              <a:rPr lang="en-US" sz="1200" dirty="0"/>
              <a:t>, </a:t>
            </a:r>
            <a:r>
              <a:rPr lang="en-US" sz="1200" dirty="0" err="1"/>
              <a:t>f.eks</a:t>
            </a:r>
            <a:r>
              <a:rPr lang="en-US" sz="1200" dirty="0"/>
              <a:t>. </a:t>
            </a:r>
            <a:r>
              <a:rPr lang="en-US" sz="1200" dirty="0" err="1"/>
              <a:t>klassesæt</a:t>
            </a:r>
            <a:endParaRPr lang="en-US" sz="1200" b="1" dirty="0"/>
          </a:p>
        </p:txBody>
      </p:sp>
      <p:sp>
        <p:nvSpPr>
          <p:cNvPr id="62" name="Line Callout 1 61"/>
          <p:cNvSpPr/>
          <p:nvPr/>
        </p:nvSpPr>
        <p:spPr>
          <a:xfrm>
            <a:off x="6246400" y="476761"/>
            <a:ext cx="1855956" cy="1192834"/>
          </a:xfrm>
          <a:prstGeom prst="borderCallout1">
            <a:avLst>
              <a:gd name="adj1" fmla="val 51515"/>
              <a:gd name="adj2" fmla="val -3991"/>
              <a:gd name="adj3" fmla="val 78598"/>
              <a:gd name="adj4" fmla="val -28768"/>
            </a:avLst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1200" b="1" dirty="0"/>
              <a:t>2:</a:t>
            </a:r>
            <a:r>
              <a:rPr lang="en-US" sz="1200" dirty="0"/>
              <a:t> </a:t>
            </a:r>
            <a:r>
              <a:rPr lang="en-US" sz="1200" dirty="0" err="1"/>
              <a:t>Det</a:t>
            </a:r>
            <a:r>
              <a:rPr lang="en-US" sz="1200" dirty="0"/>
              <a:t> </a:t>
            </a:r>
            <a:r>
              <a:rPr lang="en-US" sz="1200" dirty="0" err="1"/>
              <a:t>angives</a:t>
            </a:r>
            <a:r>
              <a:rPr lang="en-US" sz="1200" dirty="0"/>
              <a:t>, </a:t>
            </a:r>
            <a:r>
              <a:rPr lang="en-US" sz="1200" dirty="0" err="1"/>
              <a:t>hvorfra</a:t>
            </a:r>
            <a:r>
              <a:rPr lang="en-US" sz="1200" dirty="0"/>
              <a:t> de </a:t>
            </a:r>
            <a:r>
              <a:rPr lang="en-US" sz="1200" dirty="0" err="1"/>
              <a:t>kliniske</a:t>
            </a:r>
            <a:r>
              <a:rPr lang="en-US" sz="1200" dirty="0"/>
              <a:t> data </a:t>
            </a:r>
            <a:r>
              <a:rPr lang="en-US" sz="1200" dirty="0" err="1"/>
              <a:t>skal</a:t>
            </a:r>
            <a:r>
              <a:rPr lang="en-US" sz="1200" dirty="0"/>
              <a:t> </a:t>
            </a:r>
            <a:r>
              <a:rPr lang="en-US" sz="1200" dirty="0" err="1"/>
              <a:t>hentes</a:t>
            </a:r>
            <a:r>
              <a:rPr lang="en-US" sz="1200" dirty="0"/>
              <a:t>. Man </a:t>
            </a:r>
            <a:r>
              <a:rPr lang="en-US" sz="1200" dirty="0" err="1"/>
              <a:t>kan</a:t>
            </a:r>
            <a:r>
              <a:rPr lang="en-US" sz="1200" dirty="0"/>
              <a:t> </a:t>
            </a:r>
            <a:r>
              <a:rPr lang="en-US" sz="1200" dirty="0" err="1"/>
              <a:t>vælge</a:t>
            </a:r>
            <a:r>
              <a:rPr lang="en-US" sz="1200" dirty="0"/>
              <a:t> </a:t>
            </a:r>
            <a:r>
              <a:rPr lang="en-US" sz="1200" dirty="0" err="1"/>
              <a:t>enten</a:t>
            </a:r>
            <a:r>
              <a:rPr lang="en-US" sz="1200" dirty="0"/>
              <a:t> et </a:t>
            </a:r>
            <a:r>
              <a:rPr lang="en-US" sz="1200" dirty="0" err="1"/>
              <a:t>af</a:t>
            </a:r>
            <a:r>
              <a:rPr lang="en-US" sz="1200" dirty="0"/>
              <a:t> </a:t>
            </a:r>
            <a:r>
              <a:rPr lang="en-US" sz="1200" dirty="0" err="1"/>
              <a:t>testmiljøerne</a:t>
            </a:r>
            <a:r>
              <a:rPr lang="en-US" sz="1200" dirty="0"/>
              <a:t> </a:t>
            </a:r>
            <a:r>
              <a:rPr lang="en-US" sz="1200" dirty="0" err="1"/>
              <a:t>eller</a:t>
            </a:r>
            <a:r>
              <a:rPr lang="en-US" sz="1200" dirty="0"/>
              <a:t> en backup man </a:t>
            </a:r>
            <a:r>
              <a:rPr lang="en-US" sz="1200" dirty="0" err="1"/>
              <a:t>har</a:t>
            </a:r>
            <a:r>
              <a:rPr lang="en-US" sz="1200" dirty="0"/>
              <a:t> </a:t>
            </a:r>
            <a:r>
              <a:rPr lang="en-US" sz="1200" dirty="0" err="1"/>
              <a:t>taget</a:t>
            </a:r>
            <a:r>
              <a:rPr lang="en-US" sz="1200" dirty="0"/>
              <a:t> </a:t>
            </a:r>
            <a:r>
              <a:rPr lang="en-US" sz="1200" dirty="0" err="1"/>
              <a:t>tidligere</a:t>
            </a:r>
            <a:endParaRPr lang="en-US" sz="1200" b="1" dirty="0"/>
          </a:p>
        </p:txBody>
      </p:sp>
      <p:sp>
        <p:nvSpPr>
          <p:cNvPr id="63" name="Line Callout 1 62"/>
          <p:cNvSpPr/>
          <p:nvPr/>
        </p:nvSpPr>
        <p:spPr>
          <a:xfrm>
            <a:off x="6246400" y="1835765"/>
            <a:ext cx="1855956" cy="1192834"/>
          </a:xfrm>
          <a:prstGeom prst="borderCallout1">
            <a:avLst>
              <a:gd name="adj1" fmla="val 51515"/>
              <a:gd name="adj2" fmla="val -3991"/>
              <a:gd name="adj3" fmla="val 19052"/>
              <a:gd name="adj4" fmla="val -24708"/>
            </a:avLst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1200" b="1" dirty="0"/>
              <a:t>3:</a:t>
            </a:r>
            <a:r>
              <a:rPr lang="en-US" sz="1200" dirty="0"/>
              <a:t> </a:t>
            </a:r>
            <a:r>
              <a:rPr lang="en-US" sz="1200" dirty="0" err="1"/>
              <a:t>Det</a:t>
            </a:r>
            <a:r>
              <a:rPr lang="en-US" sz="1200" dirty="0"/>
              <a:t> </a:t>
            </a:r>
            <a:r>
              <a:rPr lang="en-US" sz="1200" dirty="0" err="1"/>
              <a:t>angives</a:t>
            </a:r>
            <a:r>
              <a:rPr lang="en-US" sz="1200" dirty="0"/>
              <a:t> </a:t>
            </a:r>
            <a:r>
              <a:rPr lang="en-US" sz="1200" dirty="0" err="1"/>
              <a:t>hvor</a:t>
            </a:r>
            <a:r>
              <a:rPr lang="en-US" sz="1200" dirty="0"/>
              <a:t> de </a:t>
            </a:r>
            <a:r>
              <a:rPr lang="en-US" sz="1200" dirty="0" err="1"/>
              <a:t>kliniske</a:t>
            </a:r>
            <a:r>
              <a:rPr lang="en-US" sz="1200" dirty="0"/>
              <a:t> data </a:t>
            </a:r>
            <a:r>
              <a:rPr lang="en-US" sz="1200" dirty="0" err="1"/>
              <a:t>skal</a:t>
            </a:r>
            <a:r>
              <a:rPr lang="en-US" sz="1200" dirty="0"/>
              <a:t> </a:t>
            </a:r>
            <a:r>
              <a:rPr lang="en-US" sz="1200" dirty="0" err="1"/>
              <a:t>placeres</a:t>
            </a:r>
            <a:r>
              <a:rPr lang="en-US" sz="1200" dirty="0"/>
              <a:t>. </a:t>
            </a:r>
            <a:r>
              <a:rPr lang="en-US" sz="1200" dirty="0" err="1"/>
              <a:t>Enten</a:t>
            </a:r>
            <a:r>
              <a:rPr lang="en-US" sz="1200" dirty="0"/>
              <a:t> </a:t>
            </a:r>
            <a:r>
              <a:rPr lang="en-US" sz="1200" dirty="0" err="1"/>
              <a:t>overskrives</a:t>
            </a:r>
            <a:r>
              <a:rPr lang="en-US" sz="1200" dirty="0"/>
              <a:t> data </a:t>
            </a:r>
            <a:r>
              <a:rPr lang="en-US" sz="1200" dirty="0" err="1"/>
              <a:t>i</a:t>
            </a:r>
            <a:r>
              <a:rPr lang="en-US" sz="1200" dirty="0"/>
              <a:t> et </a:t>
            </a:r>
            <a:r>
              <a:rPr lang="en-US" sz="1200" dirty="0" err="1"/>
              <a:t>miljø</a:t>
            </a:r>
            <a:r>
              <a:rPr lang="en-US" sz="1200" dirty="0"/>
              <a:t>, </a:t>
            </a:r>
            <a:r>
              <a:rPr lang="en-US" sz="1200" dirty="0" err="1"/>
              <a:t>eller</a:t>
            </a:r>
            <a:r>
              <a:rPr lang="en-US" sz="1200" dirty="0"/>
              <a:t> </a:t>
            </a:r>
            <a:r>
              <a:rPr lang="en-US" sz="1200" dirty="0" err="1"/>
              <a:t>tages</a:t>
            </a:r>
            <a:r>
              <a:rPr lang="en-US" sz="1200" dirty="0"/>
              <a:t> en backup </a:t>
            </a:r>
            <a:r>
              <a:rPr lang="en-US" sz="1200" dirty="0" err="1"/>
              <a:t>i</a:t>
            </a:r>
            <a:r>
              <a:rPr lang="en-US" sz="1200" dirty="0"/>
              <a:t> den </a:t>
            </a:r>
            <a:r>
              <a:rPr lang="en-US" sz="1200" dirty="0" err="1"/>
              <a:t>angivne</a:t>
            </a:r>
            <a:r>
              <a:rPr lang="en-US" sz="1200" dirty="0"/>
              <a:t> folder.</a:t>
            </a:r>
            <a:endParaRPr lang="en-US" sz="1200" b="1" dirty="0"/>
          </a:p>
        </p:txBody>
      </p:sp>
      <p:sp>
        <p:nvSpPr>
          <p:cNvPr id="64" name="Line Callout 1 63"/>
          <p:cNvSpPr/>
          <p:nvPr/>
        </p:nvSpPr>
        <p:spPr>
          <a:xfrm>
            <a:off x="6246400" y="3125530"/>
            <a:ext cx="1855956" cy="710283"/>
          </a:xfrm>
          <a:prstGeom prst="borderCallout1">
            <a:avLst>
              <a:gd name="adj1" fmla="val 48100"/>
              <a:gd name="adj2" fmla="val -9957"/>
              <a:gd name="adj3" fmla="val -32522"/>
              <a:gd name="adj4" fmla="val -40763"/>
            </a:avLst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1200" b="1"/>
              <a:t>4:</a:t>
            </a:r>
            <a:r>
              <a:rPr lang="en-US" sz="1200"/>
              <a:t> Her bliver valgene truffet i de forrige skridt automatisk opsummeret.</a:t>
            </a:r>
            <a:endParaRPr lang="en-US" sz="1200" b="1"/>
          </a:p>
        </p:txBody>
      </p:sp>
      <p:sp>
        <p:nvSpPr>
          <p:cNvPr id="65" name="Line Callout 1 64"/>
          <p:cNvSpPr/>
          <p:nvPr/>
        </p:nvSpPr>
        <p:spPr>
          <a:xfrm>
            <a:off x="6246400" y="3963214"/>
            <a:ext cx="1855956" cy="710283"/>
          </a:xfrm>
          <a:prstGeom prst="borderCallout1">
            <a:avLst>
              <a:gd name="adj1" fmla="val 12559"/>
              <a:gd name="adj2" fmla="val -4811"/>
              <a:gd name="adj3" fmla="val -63632"/>
              <a:gd name="adj4" fmla="val -46133"/>
            </a:avLst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1200" b="1" dirty="0"/>
              <a:t>5:</a:t>
            </a:r>
            <a:r>
              <a:rPr lang="en-US" sz="1200" dirty="0"/>
              <a:t> </a:t>
            </a:r>
            <a:r>
              <a:rPr lang="en-US" sz="1200" dirty="0" err="1"/>
              <a:t>Tryk</a:t>
            </a:r>
            <a:r>
              <a:rPr lang="en-US" sz="1200" dirty="0"/>
              <a:t> </a:t>
            </a:r>
            <a:r>
              <a:rPr lang="en-US" sz="1200" dirty="0" err="1"/>
              <a:t>på</a:t>
            </a:r>
            <a:r>
              <a:rPr lang="en-US" sz="1200" dirty="0"/>
              <a:t> en </a:t>
            </a:r>
            <a:r>
              <a:rPr lang="en-US" sz="1200" dirty="0" err="1"/>
              <a:t>af</a:t>
            </a:r>
            <a:r>
              <a:rPr lang="en-US" sz="1200" dirty="0"/>
              <a:t> </a:t>
            </a:r>
            <a:r>
              <a:rPr lang="en-US" sz="1200" dirty="0" err="1"/>
              <a:t>knaperne</a:t>
            </a:r>
            <a:r>
              <a:rPr lang="en-US" sz="1200" dirty="0"/>
              <a:t> for at </a:t>
            </a:r>
            <a:r>
              <a:rPr lang="en-US" sz="1200" dirty="0" err="1"/>
              <a:t>få</a:t>
            </a:r>
            <a:r>
              <a:rPr lang="en-US" sz="1200" dirty="0"/>
              <a:t> </a:t>
            </a:r>
            <a:r>
              <a:rPr lang="en-US" sz="1200" dirty="0" err="1"/>
              <a:t>klienten</a:t>
            </a:r>
            <a:r>
              <a:rPr lang="en-US" sz="1200" dirty="0"/>
              <a:t> </a:t>
            </a:r>
            <a:r>
              <a:rPr lang="en-US" sz="1200" dirty="0" err="1"/>
              <a:t>til</a:t>
            </a:r>
            <a:r>
              <a:rPr lang="en-US" sz="1200" dirty="0"/>
              <a:t> at </a:t>
            </a:r>
            <a:r>
              <a:rPr lang="en-US" sz="1200" dirty="0" err="1"/>
              <a:t>udføre</a:t>
            </a:r>
            <a:r>
              <a:rPr lang="en-US" sz="1200" dirty="0"/>
              <a:t> den </a:t>
            </a:r>
            <a:r>
              <a:rPr lang="en-US" sz="1200" dirty="0" err="1"/>
              <a:t>valgte</a:t>
            </a:r>
            <a:r>
              <a:rPr lang="en-US" sz="1200" dirty="0"/>
              <a:t> </a:t>
            </a:r>
            <a:r>
              <a:rPr lang="en-US" sz="1200" dirty="0" err="1"/>
              <a:t>opgave</a:t>
            </a:r>
            <a:r>
              <a:rPr lang="en-US" sz="1200" dirty="0"/>
              <a:t>.</a:t>
            </a:r>
            <a:endParaRPr lang="en-US" sz="1200" b="1" dirty="0"/>
          </a:p>
        </p:txBody>
      </p:sp>
      <p:sp>
        <p:nvSpPr>
          <p:cNvPr id="66" name="Line Callout 1 65"/>
          <p:cNvSpPr/>
          <p:nvPr/>
        </p:nvSpPr>
        <p:spPr>
          <a:xfrm>
            <a:off x="3469813" y="5323409"/>
            <a:ext cx="3131856" cy="836894"/>
          </a:xfrm>
          <a:prstGeom prst="borderCallout1">
            <a:avLst>
              <a:gd name="adj1" fmla="val -12059"/>
              <a:gd name="adj2" fmla="val 33861"/>
              <a:gd name="adj3" fmla="val -94234"/>
              <a:gd name="adj4" fmla="val 12179"/>
            </a:avLst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1200" b="1"/>
              <a:t>6:</a:t>
            </a:r>
            <a:r>
              <a:rPr lang="en-US" sz="1200"/>
              <a:t> Klienten orienterer om hvordan opgaven udføres. Hvis noget går galt fremgår det også her – og denne information kan hjælpe en tekniker med at fejlfinde.</a:t>
            </a:r>
            <a:endParaRPr lang="en-US" sz="1200" b="1"/>
          </a:p>
        </p:txBody>
      </p:sp>
      <p:cxnSp>
        <p:nvCxnSpPr>
          <p:cNvPr id="5" name="Straight Connector 4"/>
          <p:cNvCxnSpPr/>
          <p:nvPr/>
        </p:nvCxnSpPr>
        <p:spPr>
          <a:xfrm>
            <a:off x="5460422" y="4027526"/>
            <a:ext cx="685948" cy="20375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19549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7-03-02 at 17.02.4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98" y="0"/>
            <a:ext cx="8784404" cy="6858000"/>
          </a:xfrm>
          <a:prstGeom prst="rect">
            <a:avLst/>
          </a:prstGeom>
        </p:spPr>
      </p:pic>
      <p:sp>
        <p:nvSpPr>
          <p:cNvPr id="4" name="Line Callout 1 3"/>
          <p:cNvSpPr/>
          <p:nvPr/>
        </p:nvSpPr>
        <p:spPr>
          <a:xfrm>
            <a:off x="-484262" y="1669595"/>
            <a:ext cx="1485210" cy="710283"/>
          </a:xfrm>
          <a:prstGeom prst="borderCallout1">
            <a:avLst>
              <a:gd name="adj1" fmla="val -15536"/>
              <a:gd name="adj2" fmla="val 83696"/>
              <a:gd name="adj3" fmla="val -73430"/>
              <a:gd name="adj4" fmla="val 111667"/>
            </a:avLst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da-DK" sz="1200" b="1" dirty="0"/>
              <a:t>1A: </a:t>
            </a:r>
            <a:r>
              <a:rPr lang="da-DK" sz="1200" dirty="0"/>
              <a:t>CPR-numre kan indtastes manuelt i tabellen.</a:t>
            </a:r>
          </a:p>
        </p:txBody>
      </p:sp>
      <p:sp>
        <p:nvSpPr>
          <p:cNvPr id="61" name="Line Callout 1 60"/>
          <p:cNvSpPr/>
          <p:nvPr/>
        </p:nvSpPr>
        <p:spPr>
          <a:xfrm>
            <a:off x="-889974" y="4735049"/>
            <a:ext cx="2085389" cy="1054741"/>
          </a:xfrm>
          <a:prstGeom prst="borderCallout1">
            <a:avLst>
              <a:gd name="adj1" fmla="val -15536"/>
              <a:gd name="adj2" fmla="val 83696"/>
              <a:gd name="adj3" fmla="val -39660"/>
              <a:gd name="adj4" fmla="val 89386"/>
            </a:avLst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da-DK" sz="1200" b="1" dirty="0"/>
              <a:t>1B:</a:t>
            </a:r>
            <a:r>
              <a:rPr lang="da-DK" sz="1200" dirty="0"/>
              <a:t> Man kan også vælge at bruge en tekstfil, hvis man har mange CPR-numre eller har navngivne lister, f.eks. klassesæt.</a:t>
            </a:r>
            <a:endParaRPr lang="da-DK" sz="1200" b="1" dirty="0"/>
          </a:p>
        </p:txBody>
      </p:sp>
      <p:sp>
        <p:nvSpPr>
          <p:cNvPr id="62" name="Line Callout 1 61"/>
          <p:cNvSpPr/>
          <p:nvPr/>
        </p:nvSpPr>
        <p:spPr>
          <a:xfrm>
            <a:off x="8135130" y="-19211"/>
            <a:ext cx="1855956" cy="1192834"/>
          </a:xfrm>
          <a:prstGeom prst="borderCallout1">
            <a:avLst>
              <a:gd name="adj1" fmla="val 67314"/>
              <a:gd name="adj2" fmla="val -2667"/>
              <a:gd name="adj3" fmla="val 146601"/>
              <a:gd name="adj4" fmla="val -238026"/>
            </a:avLst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da-DK" sz="1200" b="1" dirty="0"/>
              <a:t>3:</a:t>
            </a:r>
            <a:r>
              <a:rPr lang="da-DK" sz="1200" dirty="0"/>
              <a:t> Det angives, hvorfra de kliniske data skal hentes. Man kan vælge enten et af testmiljøerne eller en backup man har taget tidligere.</a:t>
            </a:r>
            <a:endParaRPr lang="da-DK" sz="1200" b="1" dirty="0"/>
          </a:p>
        </p:txBody>
      </p:sp>
      <p:sp>
        <p:nvSpPr>
          <p:cNvPr id="63" name="Line Callout 1 62"/>
          <p:cNvSpPr/>
          <p:nvPr/>
        </p:nvSpPr>
        <p:spPr>
          <a:xfrm>
            <a:off x="8102356" y="1344152"/>
            <a:ext cx="1855956" cy="1192834"/>
          </a:xfrm>
          <a:prstGeom prst="borderCallout1">
            <a:avLst>
              <a:gd name="adj1" fmla="val 79678"/>
              <a:gd name="adj2" fmla="val -2666"/>
              <a:gd name="adj3" fmla="val 124834"/>
              <a:gd name="adj4" fmla="val -230876"/>
            </a:avLst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da-DK" sz="1200" b="1" dirty="0"/>
              <a:t>4:</a:t>
            </a:r>
            <a:r>
              <a:rPr lang="da-DK" sz="1200" dirty="0"/>
              <a:t> Det angives hvor de kliniske data skal placeres. Enten overskrives data i et miljø, eller tages en backup i den angivne folder.</a:t>
            </a:r>
            <a:endParaRPr lang="da-DK" sz="1200" b="1" dirty="0"/>
          </a:p>
        </p:txBody>
      </p:sp>
      <p:sp>
        <p:nvSpPr>
          <p:cNvPr id="64" name="Line Callout 1 63"/>
          <p:cNvSpPr/>
          <p:nvPr/>
        </p:nvSpPr>
        <p:spPr>
          <a:xfrm>
            <a:off x="8102356" y="2770388"/>
            <a:ext cx="1855956" cy="710283"/>
          </a:xfrm>
          <a:prstGeom prst="borderCallout1">
            <a:avLst>
              <a:gd name="adj1" fmla="val 31950"/>
              <a:gd name="adj2" fmla="val -3776"/>
              <a:gd name="adj3" fmla="val -181331"/>
              <a:gd name="adj4" fmla="val -78288"/>
            </a:avLst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1200" b="1" dirty="0"/>
              <a:t>5:</a:t>
            </a:r>
            <a:r>
              <a:rPr lang="en-US" sz="1200" dirty="0"/>
              <a:t> </a:t>
            </a:r>
            <a:r>
              <a:rPr lang="da-DK" sz="1200" dirty="0"/>
              <a:t>Her bliver valgene truffet i de forrige skridt automatisk opsummeret.</a:t>
            </a:r>
            <a:endParaRPr lang="da-DK" sz="1200" b="1" dirty="0"/>
          </a:p>
        </p:txBody>
      </p:sp>
      <p:sp>
        <p:nvSpPr>
          <p:cNvPr id="65" name="Line Callout 1 64"/>
          <p:cNvSpPr/>
          <p:nvPr/>
        </p:nvSpPr>
        <p:spPr>
          <a:xfrm>
            <a:off x="8135130" y="3963214"/>
            <a:ext cx="1855956" cy="710283"/>
          </a:xfrm>
          <a:prstGeom prst="borderCallout1">
            <a:avLst>
              <a:gd name="adj1" fmla="val 12559"/>
              <a:gd name="adj2" fmla="val -4811"/>
              <a:gd name="adj3" fmla="val -92471"/>
              <a:gd name="adj4" fmla="val -97344"/>
            </a:avLst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1200" b="1" dirty="0"/>
              <a:t>6:</a:t>
            </a:r>
            <a:r>
              <a:rPr lang="en-US" sz="1200" dirty="0"/>
              <a:t> </a:t>
            </a:r>
            <a:r>
              <a:rPr lang="da-DK" sz="1200" dirty="0"/>
              <a:t>Tryk på en af knapperne for at få klienten til at udføre den valgte opgave.</a:t>
            </a:r>
            <a:endParaRPr lang="da-DK" sz="1200" b="1" dirty="0"/>
          </a:p>
        </p:txBody>
      </p:sp>
      <p:sp>
        <p:nvSpPr>
          <p:cNvPr id="66" name="Line Callout 1 65"/>
          <p:cNvSpPr/>
          <p:nvPr/>
        </p:nvSpPr>
        <p:spPr>
          <a:xfrm>
            <a:off x="3469813" y="5896957"/>
            <a:ext cx="3131856" cy="836894"/>
          </a:xfrm>
          <a:prstGeom prst="borderCallout1">
            <a:avLst>
              <a:gd name="adj1" fmla="val -12059"/>
              <a:gd name="adj2" fmla="val 33861"/>
              <a:gd name="adj3" fmla="val -94234"/>
              <a:gd name="adj4" fmla="val 12179"/>
            </a:avLst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1200" b="1" dirty="0"/>
              <a:t>7</a:t>
            </a:r>
            <a:r>
              <a:rPr lang="da-DK" sz="1200" b="1" dirty="0"/>
              <a:t>:</a:t>
            </a:r>
            <a:r>
              <a:rPr lang="da-DK" sz="1200" dirty="0"/>
              <a:t> Klienten orienterer om hvordan opgaven udføres. Hvis noget går galt fremgår det også her – og denne information kan hjælpe en tekniker med at fejlfinde.</a:t>
            </a:r>
            <a:endParaRPr lang="da-DK" sz="1200" b="1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4096774" y="4244258"/>
            <a:ext cx="3875549" cy="6554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Line Callout 1 13"/>
          <p:cNvSpPr/>
          <p:nvPr/>
        </p:nvSpPr>
        <p:spPr>
          <a:xfrm>
            <a:off x="2191446" y="-420941"/>
            <a:ext cx="1855956" cy="678010"/>
          </a:xfrm>
          <a:prstGeom prst="borderCallout1">
            <a:avLst>
              <a:gd name="adj1" fmla="val 104777"/>
              <a:gd name="adj2" fmla="val 64878"/>
              <a:gd name="adj3" fmla="val 204607"/>
              <a:gd name="adj4" fmla="val 55555"/>
            </a:avLst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da-DK" sz="1200" b="1" dirty="0"/>
              <a:t>2:</a:t>
            </a:r>
            <a:r>
              <a:rPr lang="da-DK" sz="1200" dirty="0"/>
              <a:t> Det angives, for hvilke tjenester kliniske data skal hentes og placeres.</a:t>
            </a:r>
            <a:endParaRPr lang="da-DK" sz="1200" b="1" dirty="0"/>
          </a:p>
        </p:txBody>
      </p:sp>
    </p:spTree>
    <p:extLst>
      <p:ext uri="{BB962C8B-B14F-4D97-AF65-F5344CB8AC3E}">
        <p14:creationId xmlns:p14="http://schemas.microsoft.com/office/powerpoint/2010/main" val="16045610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7-12-13 at 17.04.1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54" y="0"/>
            <a:ext cx="8784404" cy="6858000"/>
          </a:xfrm>
          <a:prstGeom prst="rect">
            <a:avLst/>
          </a:prstGeom>
        </p:spPr>
      </p:pic>
      <p:sp>
        <p:nvSpPr>
          <p:cNvPr id="4" name="Line Callout 1 3"/>
          <p:cNvSpPr/>
          <p:nvPr/>
        </p:nvSpPr>
        <p:spPr>
          <a:xfrm>
            <a:off x="-484262" y="1669595"/>
            <a:ext cx="1485210" cy="710283"/>
          </a:xfrm>
          <a:prstGeom prst="borderCallout1">
            <a:avLst>
              <a:gd name="adj1" fmla="val -15536"/>
              <a:gd name="adj2" fmla="val 83696"/>
              <a:gd name="adj3" fmla="val -73430"/>
              <a:gd name="adj4" fmla="val 111667"/>
            </a:avLst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da-DK" sz="1200" b="1" dirty="0"/>
              <a:t>1A: </a:t>
            </a:r>
            <a:r>
              <a:rPr lang="da-DK" sz="1200" dirty="0"/>
              <a:t>CPR-numre kan indtastes manuelt i tabellen.</a:t>
            </a:r>
          </a:p>
        </p:txBody>
      </p:sp>
      <p:sp>
        <p:nvSpPr>
          <p:cNvPr id="61" name="Line Callout 1 60"/>
          <p:cNvSpPr/>
          <p:nvPr/>
        </p:nvSpPr>
        <p:spPr>
          <a:xfrm>
            <a:off x="-889974" y="4735049"/>
            <a:ext cx="2085389" cy="1054741"/>
          </a:xfrm>
          <a:prstGeom prst="borderCallout1">
            <a:avLst>
              <a:gd name="adj1" fmla="val -15536"/>
              <a:gd name="adj2" fmla="val 83696"/>
              <a:gd name="adj3" fmla="val -39660"/>
              <a:gd name="adj4" fmla="val 89386"/>
            </a:avLst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da-DK" sz="1200" b="1" dirty="0"/>
              <a:t>1B:</a:t>
            </a:r>
            <a:r>
              <a:rPr lang="da-DK" sz="1200" dirty="0"/>
              <a:t> Man kan også vælge at bruge en tekstfil, hvis man har mange CPR-numre eller har navngivne lister, f.eks. klassesæt</a:t>
            </a:r>
            <a:endParaRPr lang="da-DK" sz="1200" b="1" dirty="0"/>
          </a:p>
        </p:txBody>
      </p:sp>
      <p:sp>
        <p:nvSpPr>
          <p:cNvPr id="62" name="Line Callout 1 61"/>
          <p:cNvSpPr/>
          <p:nvPr/>
        </p:nvSpPr>
        <p:spPr>
          <a:xfrm>
            <a:off x="8135130" y="0"/>
            <a:ext cx="1855956" cy="1192834"/>
          </a:xfrm>
          <a:prstGeom prst="borderCallout1">
            <a:avLst>
              <a:gd name="adj1" fmla="val 67314"/>
              <a:gd name="adj2" fmla="val -2667"/>
              <a:gd name="adj3" fmla="val 136824"/>
              <a:gd name="adj4" fmla="val -235233"/>
            </a:avLst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da-DK" sz="1200" b="1" dirty="0"/>
              <a:t>3:</a:t>
            </a:r>
            <a:r>
              <a:rPr lang="da-DK" sz="1200" dirty="0"/>
              <a:t> Det angives, hvorfra de kliniske data skal hentes. Man kan vælge enten et af testmiljøerne eller en backup man har taget tidligere.</a:t>
            </a:r>
            <a:endParaRPr lang="da-DK" sz="1200" b="1" dirty="0"/>
          </a:p>
        </p:txBody>
      </p:sp>
      <p:sp>
        <p:nvSpPr>
          <p:cNvPr id="63" name="Line Callout 1 62"/>
          <p:cNvSpPr/>
          <p:nvPr/>
        </p:nvSpPr>
        <p:spPr>
          <a:xfrm>
            <a:off x="8102356" y="1344152"/>
            <a:ext cx="1855956" cy="1192834"/>
          </a:xfrm>
          <a:prstGeom prst="borderCallout1">
            <a:avLst>
              <a:gd name="adj1" fmla="val 79678"/>
              <a:gd name="adj2" fmla="val -2666"/>
              <a:gd name="adj3" fmla="val 113971"/>
              <a:gd name="adj4" fmla="val -229480"/>
            </a:avLst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da-DK" sz="1200" b="1" dirty="0"/>
              <a:t>4:</a:t>
            </a:r>
            <a:r>
              <a:rPr lang="da-DK" sz="1200" dirty="0"/>
              <a:t> Det angives hvor de kliniske data skal placeres. Enten overskrives data i et miljø, eller tages en backup i den angivne folder.</a:t>
            </a:r>
            <a:endParaRPr lang="da-DK" sz="1200" b="1" dirty="0"/>
          </a:p>
        </p:txBody>
      </p:sp>
      <p:sp>
        <p:nvSpPr>
          <p:cNvPr id="64" name="Line Callout 1 63"/>
          <p:cNvSpPr/>
          <p:nvPr/>
        </p:nvSpPr>
        <p:spPr>
          <a:xfrm>
            <a:off x="8135130" y="3856245"/>
            <a:ext cx="1855956" cy="710283"/>
          </a:xfrm>
          <a:prstGeom prst="borderCallout1">
            <a:avLst>
              <a:gd name="adj1" fmla="val 31950"/>
              <a:gd name="adj2" fmla="val -3776"/>
              <a:gd name="adj3" fmla="val -301737"/>
              <a:gd name="adj4" fmla="val -92951"/>
            </a:avLst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1200" b="1" dirty="0"/>
              <a:t>6:</a:t>
            </a:r>
            <a:r>
              <a:rPr lang="en-US" sz="1200" dirty="0"/>
              <a:t> </a:t>
            </a:r>
            <a:r>
              <a:rPr lang="da-DK" sz="1200" dirty="0"/>
              <a:t>Her bliver valgene truffet i de forrige skridt automatisk opsummeret.</a:t>
            </a:r>
            <a:endParaRPr lang="da-DK" sz="1200" b="1" dirty="0"/>
          </a:p>
        </p:txBody>
      </p:sp>
      <p:sp>
        <p:nvSpPr>
          <p:cNvPr id="65" name="Line Callout 1 64"/>
          <p:cNvSpPr/>
          <p:nvPr/>
        </p:nvSpPr>
        <p:spPr>
          <a:xfrm>
            <a:off x="8135130" y="4831400"/>
            <a:ext cx="1855956" cy="710283"/>
          </a:xfrm>
          <a:prstGeom prst="borderCallout1">
            <a:avLst>
              <a:gd name="adj1" fmla="val 12559"/>
              <a:gd name="adj2" fmla="val -4811"/>
              <a:gd name="adj3" fmla="val -253012"/>
              <a:gd name="adj4" fmla="val -89664"/>
            </a:avLst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1200" b="1" dirty="0"/>
              <a:t>7:</a:t>
            </a:r>
            <a:r>
              <a:rPr lang="en-US" sz="1200" dirty="0"/>
              <a:t> </a:t>
            </a:r>
            <a:r>
              <a:rPr lang="da-DK" sz="1200" dirty="0"/>
              <a:t>Tryk på en af knapperne for at få klienten til at udføre den valgte opgave.</a:t>
            </a:r>
            <a:endParaRPr lang="da-DK" sz="1200" b="1" dirty="0"/>
          </a:p>
        </p:txBody>
      </p:sp>
      <p:sp>
        <p:nvSpPr>
          <p:cNvPr id="66" name="Line Callout 1 65"/>
          <p:cNvSpPr/>
          <p:nvPr/>
        </p:nvSpPr>
        <p:spPr>
          <a:xfrm>
            <a:off x="3469813" y="5896957"/>
            <a:ext cx="3131856" cy="836894"/>
          </a:xfrm>
          <a:prstGeom prst="borderCallout1">
            <a:avLst>
              <a:gd name="adj1" fmla="val -12059"/>
              <a:gd name="adj2" fmla="val 33861"/>
              <a:gd name="adj3" fmla="val -94234"/>
              <a:gd name="adj4" fmla="val 12179"/>
            </a:avLst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1200" b="1" dirty="0"/>
              <a:t>8</a:t>
            </a:r>
            <a:r>
              <a:rPr lang="da-DK" sz="1200" b="1" dirty="0"/>
              <a:t>:</a:t>
            </a:r>
            <a:r>
              <a:rPr lang="da-DK" sz="1200" dirty="0"/>
              <a:t> Klienten orienterer om hvordan opgaven udføres. Hvis noget går galt fremgår det også her – og denne information kan hjælpe en tekniker med at fejlfinde.</a:t>
            </a:r>
            <a:endParaRPr lang="da-DK" sz="1200" b="1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6712619" y="4055841"/>
            <a:ext cx="1259704" cy="89409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Line Callout 1 13"/>
          <p:cNvSpPr/>
          <p:nvPr/>
        </p:nvSpPr>
        <p:spPr>
          <a:xfrm>
            <a:off x="2191446" y="-420941"/>
            <a:ext cx="1855956" cy="678010"/>
          </a:xfrm>
          <a:prstGeom prst="borderCallout1">
            <a:avLst>
              <a:gd name="adj1" fmla="val 104777"/>
              <a:gd name="adj2" fmla="val 64878"/>
              <a:gd name="adj3" fmla="val 204607"/>
              <a:gd name="adj4" fmla="val 55555"/>
            </a:avLst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da-DK" sz="1200" b="1" dirty="0"/>
              <a:t>2:</a:t>
            </a:r>
            <a:r>
              <a:rPr lang="da-DK" sz="1200" dirty="0"/>
              <a:t> Det angives, for hvilke tjenester kliniske data skal hentes og placeres.</a:t>
            </a:r>
            <a:endParaRPr lang="da-DK" sz="1200" b="1" dirty="0"/>
          </a:p>
        </p:txBody>
      </p:sp>
      <p:sp>
        <p:nvSpPr>
          <p:cNvPr id="15" name="Line Callout 1 14"/>
          <p:cNvSpPr/>
          <p:nvPr/>
        </p:nvSpPr>
        <p:spPr>
          <a:xfrm>
            <a:off x="8135130" y="2671150"/>
            <a:ext cx="1855956" cy="1034826"/>
          </a:xfrm>
          <a:prstGeom prst="borderCallout1">
            <a:avLst>
              <a:gd name="adj1" fmla="val 31950"/>
              <a:gd name="adj2" fmla="val -3776"/>
              <a:gd name="adj3" fmla="val 110985"/>
              <a:gd name="adj4" fmla="val -202571"/>
            </a:avLst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1200" b="1" dirty="0"/>
              <a:t>5:</a:t>
            </a:r>
            <a:r>
              <a:rPr lang="en-US" sz="1200" dirty="0"/>
              <a:t> </a:t>
            </a:r>
            <a:r>
              <a:rPr lang="da-DK" sz="1200" dirty="0"/>
              <a:t>Der angives hvorvidt de kliniske data, skal forskydes til en bestemt dato når de placeres i et testmiljø.</a:t>
            </a:r>
            <a:endParaRPr lang="da-DK" sz="1200" b="1" dirty="0"/>
          </a:p>
        </p:txBody>
      </p:sp>
    </p:spTree>
    <p:extLst>
      <p:ext uri="{BB962C8B-B14F-4D97-AF65-F5344CB8AC3E}">
        <p14:creationId xmlns:p14="http://schemas.microsoft.com/office/powerpoint/2010/main" val="42257208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9C61ED-9331-AF41-B56A-AF31F29B3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44058F-42AC-A84A-9C75-A8148E7220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90DDD66-2369-F844-8FD7-B717ED9BA8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54" y="0"/>
            <a:ext cx="8784404" cy="6857999"/>
          </a:xfrm>
          <a:prstGeom prst="rect">
            <a:avLst/>
          </a:prstGeom>
        </p:spPr>
      </p:pic>
      <p:sp>
        <p:nvSpPr>
          <p:cNvPr id="5" name="Line Callout 1 4">
            <a:extLst>
              <a:ext uri="{FF2B5EF4-FFF2-40B4-BE49-F238E27FC236}">
                <a16:creationId xmlns:a16="http://schemas.microsoft.com/office/drawing/2014/main" id="{98986053-A288-C049-9E1C-39A344E4BF64}"/>
              </a:ext>
            </a:extLst>
          </p:cNvPr>
          <p:cNvSpPr/>
          <p:nvPr/>
        </p:nvSpPr>
        <p:spPr>
          <a:xfrm>
            <a:off x="-484262" y="1669595"/>
            <a:ext cx="1485210" cy="710283"/>
          </a:xfrm>
          <a:prstGeom prst="borderCallout1">
            <a:avLst>
              <a:gd name="adj1" fmla="val -15536"/>
              <a:gd name="adj2" fmla="val 83696"/>
              <a:gd name="adj3" fmla="val -73430"/>
              <a:gd name="adj4" fmla="val 111667"/>
            </a:avLst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da-DK" sz="1200" b="1" dirty="0"/>
              <a:t>1A: </a:t>
            </a:r>
            <a:r>
              <a:rPr lang="da-DK" sz="1200" dirty="0"/>
              <a:t>CPR-numre kan indtastes manuelt i tabellen.</a:t>
            </a:r>
          </a:p>
        </p:txBody>
      </p:sp>
      <p:sp>
        <p:nvSpPr>
          <p:cNvPr id="6" name="Line Callout 1 5">
            <a:extLst>
              <a:ext uri="{FF2B5EF4-FFF2-40B4-BE49-F238E27FC236}">
                <a16:creationId xmlns:a16="http://schemas.microsoft.com/office/drawing/2014/main" id="{B0A19AB6-0F15-404A-950A-2D99C485AF8D}"/>
              </a:ext>
            </a:extLst>
          </p:cNvPr>
          <p:cNvSpPr/>
          <p:nvPr/>
        </p:nvSpPr>
        <p:spPr>
          <a:xfrm>
            <a:off x="-889974" y="4735049"/>
            <a:ext cx="2085389" cy="1054741"/>
          </a:xfrm>
          <a:prstGeom prst="borderCallout1">
            <a:avLst>
              <a:gd name="adj1" fmla="val -15536"/>
              <a:gd name="adj2" fmla="val 83696"/>
              <a:gd name="adj3" fmla="val -39660"/>
              <a:gd name="adj4" fmla="val 89386"/>
            </a:avLst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da-DK" sz="1200" b="1" dirty="0"/>
              <a:t>1B:</a:t>
            </a:r>
            <a:r>
              <a:rPr lang="da-DK" sz="1200" dirty="0"/>
              <a:t> Man kan også vælge at bruge en tekstfil, hvis man har mange CPR-numre eller har navngivne lister, f.eks. klassesæt.</a:t>
            </a:r>
            <a:endParaRPr lang="da-DK" sz="1200" b="1" dirty="0"/>
          </a:p>
        </p:txBody>
      </p:sp>
      <p:sp>
        <p:nvSpPr>
          <p:cNvPr id="7" name="Line Callout 1 6">
            <a:extLst>
              <a:ext uri="{FF2B5EF4-FFF2-40B4-BE49-F238E27FC236}">
                <a16:creationId xmlns:a16="http://schemas.microsoft.com/office/drawing/2014/main" id="{5A006E47-2B1F-D448-94DA-159B5659D1AD}"/>
              </a:ext>
            </a:extLst>
          </p:cNvPr>
          <p:cNvSpPr/>
          <p:nvPr/>
        </p:nvSpPr>
        <p:spPr>
          <a:xfrm>
            <a:off x="8135130" y="0"/>
            <a:ext cx="1855956" cy="1192834"/>
          </a:xfrm>
          <a:prstGeom prst="borderCallout1">
            <a:avLst>
              <a:gd name="adj1" fmla="val 67314"/>
              <a:gd name="adj2" fmla="val -2667"/>
              <a:gd name="adj3" fmla="val 136824"/>
              <a:gd name="adj4" fmla="val -235233"/>
            </a:avLst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da-DK" sz="1200" b="1" dirty="0"/>
              <a:t>3:</a:t>
            </a:r>
            <a:r>
              <a:rPr lang="da-DK" sz="1200" dirty="0"/>
              <a:t> Det angives, hvorfra de kliniske data skal hentes. Man kan vælge enten et af testmiljøerne eller en backup man har taget tidligere.</a:t>
            </a:r>
            <a:endParaRPr lang="da-DK" sz="1200" b="1" dirty="0"/>
          </a:p>
        </p:txBody>
      </p:sp>
      <p:sp>
        <p:nvSpPr>
          <p:cNvPr id="8" name="Line Callout 1 7">
            <a:extLst>
              <a:ext uri="{FF2B5EF4-FFF2-40B4-BE49-F238E27FC236}">
                <a16:creationId xmlns:a16="http://schemas.microsoft.com/office/drawing/2014/main" id="{4551F596-F5A8-7246-9E45-99A2A7014AD3}"/>
              </a:ext>
            </a:extLst>
          </p:cNvPr>
          <p:cNvSpPr/>
          <p:nvPr/>
        </p:nvSpPr>
        <p:spPr>
          <a:xfrm>
            <a:off x="8102356" y="1344152"/>
            <a:ext cx="1855956" cy="1192834"/>
          </a:xfrm>
          <a:prstGeom prst="borderCallout1">
            <a:avLst>
              <a:gd name="adj1" fmla="val 79678"/>
              <a:gd name="adj2" fmla="val -2666"/>
              <a:gd name="adj3" fmla="val 113971"/>
              <a:gd name="adj4" fmla="val -229480"/>
            </a:avLst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da-DK" sz="1200" b="1" dirty="0"/>
              <a:t>4:</a:t>
            </a:r>
            <a:r>
              <a:rPr lang="da-DK" sz="1200" dirty="0"/>
              <a:t> Det angives hvor de kliniske data skal placeres. Enten overskrives data i et miljø, eller tages en backup i den angivne folder.</a:t>
            </a:r>
            <a:endParaRPr lang="da-DK" sz="1200" b="1" dirty="0"/>
          </a:p>
        </p:txBody>
      </p:sp>
      <p:sp>
        <p:nvSpPr>
          <p:cNvPr id="9" name="Line Callout 1 8">
            <a:extLst>
              <a:ext uri="{FF2B5EF4-FFF2-40B4-BE49-F238E27FC236}">
                <a16:creationId xmlns:a16="http://schemas.microsoft.com/office/drawing/2014/main" id="{37FA9474-AB5C-5B47-B389-7922899E6686}"/>
              </a:ext>
            </a:extLst>
          </p:cNvPr>
          <p:cNvSpPr/>
          <p:nvPr/>
        </p:nvSpPr>
        <p:spPr>
          <a:xfrm>
            <a:off x="8135130" y="3856245"/>
            <a:ext cx="1855956" cy="710283"/>
          </a:xfrm>
          <a:prstGeom prst="borderCallout1">
            <a:avLst>
              <a:gd name="adj1" fmla="val 31950"/>
              <a:gd name="adj2" fmla="val -3776"/>
              <a:gd name="adj3" fmla="val -301737"/>
              <a:gd name="adj4" fmla="val -92951"/>
            </a:avLst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1200" b="1" dirty="0"/>
              <a:t>6:</a:t>
            </a:r>
            <a:r>
              <a:rPr lang="en-US" sz="1200" dirty="0"/>
              <a:t> </a:t>
            </a:r>
            <a:r>
              <a:rPr lang="da-DK" sz="1200" dirty="0"/>
              <a:t>Her bliver valgene truffet i de forrige skridt automatisk opsummeret.</a:t>
            </a:r>
            <a:endParaRPr lang="da-DK" sz="1200" b="1" dirty="0"/>
          </a:p>
        </p:txBody>
      </p:sp>
      <p:sp>
        <p:nvSpPr>
          <p:cNvPr id="10" name="Line Callout 1 9">
            <a:extLst>
              <a:ext uri="{FF2B5EF4-FFF2-40B4-BE49-F238E27FC236}">
                <a16:creationId xmlns:a16="http://schemas.microsoft.com/office/drawing/2014/main" id="{5CFF08BB-38A1-014E-861C-59CF3B1DC20E}"/>
              </a:ext>
            </a:extLst>
          </p:cNvPr>
          <p:cNvSpPr/>
          <p:nvPr/>
        </p:nvSpPr>
        <p:spPr>
          <a:xfrm>
            <a:off x="8135130" y="4831400"/>
            <a:ext cx="1855956" cy="710283"/>
          </a:xfrm>
          <a:prstGeom prst="borderCallout1">
            <a:avLst>
              <a:gd name="adj1" fmla="val 12559"/>
              <a:gd name="adj2" fmla="val -4811"/>
              <a:gd name="adj3" fmla="val -253012"/>
              <a:gd name="adj4" fmla="val -89664"/>
            </a:avLst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1200" b="1" dirty="0"/>
              <a:t>7:</a:t>
            </a:r>
            <a:r>
              <a:rPr lang="en-US" sz="1200" dirty="0"/>
              <a:t> </a:t>
            </a:r>
            <a:r>
              <a:rPr lang="da-DK" sz="1200" dirty="0"/>
              <a:t>Tryk på en af knapperne for at få klienten til at udføre den valgte opgave.</a:t>
            </a:r>
            <a:endParaRPr lang="da-DK" sz="1200" b="1" dirty="0"/>
          </a:p>
        </p:txBody>
      </p:sp>
      <p:sp>
        <p:nvSpPr>
          <p:cNvPr id="11" name="Line Callout 1 10">
            <a:extLst>
              <a:ext uri="{FF2B5EF4-FFF2-40B4-BE49-F238E27FC236}">
                <a16:creationId xmlns:a16="http://schemas.microsoft.com/office/drawing/2014/main" id="{00F4D3C8-C4C7-2545-9D0D-FCF4AB6DD85B}"/>
              </a:ext>
            </a:extLst>
          </p:cNvPr>
          <p:cNvSpPr/>
          <p:nvPr/>
        </p:nvSpPr>
        <p:spPr>
          <a:xfrm>
            <a:off x="3469813" y="5896957"/>
            <a:ext cx="3131856" cy="836894"/>
          </a:xfrm>
          <a:prstGeom prst="borderCallout1">
            <a:avLst>
              <a:gd name="adj1" fmla="val -12059"/>
              <a:gd name="adj2" fmla="val 33861"/>
              <a:gd name="adj3" fmla="val -94234"/>
              <a:gd name="adj4" fmla="val 12179"/>
            </a:avLst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1200" b="1" dirty="0"/>
              <a:t>8</a:t>
            </a:r>
            <a:r>
              <a:rPr lang="da-DK" sz="1200" b="1" dirty="0"/>
              <a:t>:</a:t>
            </a:r>
            <a:r>
              <a:rPr lang="da-DK" sz="1200" dirty="0"/>
              <a:t> Klienten orienterer om hvordan opgaven udføres. Hvis noget går galt fremgår det også her – og denne information kan hjælpe en tekniker med at fejlfinde.</a:t>
            </a:r>
            <a:endParaRPr lang="da-DK" sz="1200" b="1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3EBC593-ED60-4443-A818-813422704AE7}"/>
              </a:ext>
            </a:extLst>
          </p:cNvPr>
          <p:cNvCxnSpPr/>
          <p:nvPr/>
        </p:nvCxnSpPr>
        <p:spPr>
          <a:xfrm>
            <a:off x="6712619" y="4055841"/>
            <a:ext cx="1259704" cy="89409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Line Callout 1 12">
            <a:extLst>
              <a:ext uri="{FF2B5EF4-FFF2-40B4-BE49-F238E27FC236}">
                <a16:creationId xmlns:a16="http://schemas.microsoft.com/office/drawing/2014/main" id="{E35E5490-9204-FC4E-9908-9D3E86B823B0}"/>
              </a:ext>
            </a:extLst>
          </p:cNvPr>
          <p:cNvSpPr/>
          <p:nvPr/>
        </p:nvSpPr>
        <p:spPr>
          <a:xfrm>
            <a:off x="2191446" y="-420941"/>
            <a:ext cx="1855956" cy="678010"/>
          </a:xfrm>
          <a:prstGeom prst="borderCallout1">
            <a:avLst>
              <a:gd name="adj1" fmla="val 104777"/>
              <a:gd name="adj2" fmla="val 64878"/>
              <a:gd name="adj3" fmla="val 204607"/>
              <a:gd name="adj4" fmla="val 55555"/>
            </a:avLst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da-DK" sz="1200" b="1" dirty="0"/>
              <a:t>2:</a:t>
            </a:r>
            <a:r>
              <a:rPr lang="da-DK" sz="1200" dirty="0"/>
              <a:t> Det angives, for hvilke tjenester kliniske data skal hentes og placeres.</a:t>
            </a:r>
            <a:endParaRPr lang="da-DK" sz="1200" b="1" dirty="0"/>
          </a:p>
        </p:txBody>
      </p:sp>
      <p:sp>
        <p:nvSpPr>
          <p:cNvPr id="14" name="Line Callout 1 13">
            <a:extLst>
              <a:ext uri="{FF2B5EF4-FFF2-40B4-BE49-F238E27FC236}">
                <a16:creationId xmlns:a16="http://schemas.microsoft.com/office/drawing/2014/main" id="{57C99795-431F-FC48-92EF-1C4EA1CF0692}"/>
              </a:ext>
            </a:extLst>
          </p:cNvPr>
          <p:cNvSpPr/>
          <p:nvPr/>
        </p:nvSpPr>
        <p:spPr>
          <a:xfrm>
            <a:off x="8135130" y="2671150"/>
            <a:ext cx="1855956" cy="1034826"/>
          </a:xfrm>
          <a:prstGeom prst="borderCallout1">
            <a:avLst>
              <a:gd name="adj1" fmla="val 31950"/>
              <a:gd name="adj2" fmla="val -3776"/>
              <a:gd name="adj3" fmla="val 110985"/>
              <a:gd name="adj4" fmla="val -202571"/>
            </a:avLst>
          </a:prstGeom>
          <a:ln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1200" b="1" dirty="0"/>
              <a:t>5:</a:t>
            </a:r>
            <a:r>
              <a:rPr lang="en-US" sz="1200" dirty="0"/>
              <a:t> </a:t>
            </a:r>
            <a:r>
              <a:rPr lang="da-DK" sz="1200" dirty="0"/>
              <a:t>Der angives hvorvidt de kliniske data, skal forskydes til dags dato når de placeres i et testmiljø.</a:t>
            </a:r>
            <a:endParaRPr lang="da-DK" sz="1200" b="1" dirty="0"/>
          </a:p>
        </p:txBody>
      </p:sp>
    </p:spTree>
    <p:extLst>
      <p:ext uri="{BB962C8B-B14F-4D97-AF65-F5344CB8AC3E}">
        <p14:creationId xmlns:p14="http://schemas.microsoft.com/office/powerpoint/2010/main" val="15347025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Kontor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30410</TotalTime>
  <Words>730</Words>
  <Application>Microsoft Macintosh PowerPoint</Application>
  <PresentationFormat>On-screen Show (4:3)</PresentationFormat>
  <Paragraphs>49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Century Gothic</vt:lpstr>
      <vt:lpstr>Skia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LakeSide</Company>
  <LinksUpToDate>false</LinksUpToDate>
  <SharedDoc>false</SharedDoc>
  <HyperlinksChanged>false</HyperlinksChanged>
  <AppVersion>16.0009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Christian Ernstsen</dc:creator>
  <cp:lastModifiedBy>Jens Frost</cp:lastModifiedBy>
  <cp:revision>289</cp:revision>
  <dcterms:created xsi:type="dcterms:W3CDTF">2012-02-23T07:32:48Z</dcterms:created>
  <dcterms:modified xsi:type="dcterms:W3CDTF">2018-01-24T14:40:39Z</dcterms:modified>
</cp:coreProperties>
</file>